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65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6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3" r:id="rId16"/>
    <p:sldId id="271" r:id="rId17"/>
    <p:sldId id="274" r:id="rId18"/>
    <p:sldId id="275" r:id="rId19"/>
    <p:sldId id="272" r:id="rId20"/>
    <p:sldId id="276" r:id="rId21"/>
    <p:sldId id="277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2" r:id="rId34"/>
    <p:sldId id="291" r:id="rId35"/>
    <p:sldId id="290" r:id="rId36"/>
    <p:sldId id="293" r:id="rId37"/>
    <p:sldId id="294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2" r:id="rId53"/>
    <p:sldId id="310" r:id="rId54"/>
    <p:sldId id="314" r:id="rId55"/>
    <p:sldId id="315" r:id="rId56"/>
    <p:sldId id="313" r:id="rId57"/>
    <p:sldId id="311" r:id="rId58"/>
    <p:sldId id="316" r:id="rId59"/>
    <p:sldId id="317" r:id="rId60"/>
    <p:sldId id="318" r:id="rId61"/>
    <p:sldId id="320" r:id="rId62"/>
    <p:sldId id="319" r:id="rId63"/>
    <p:sldId id="321" r:id="rId64"/>
    <p:sldId id="323" r:id="rId65"/>
    <p:sldId id="324" r:id="rId66"/>
    <p:sldId id="325" r:id="rId67"/>
    <p:sldId id="326" r:id="rId68"/>
    <p:sldId id="327" r:id="rId69"/>
    <p:sldId id="328" r:id="rId70"/>
    <p:sldId id="330" r:id="rId71"/>
    <p:sldId id="331" r:id="rId72"/>
    <p:sldId id="334" r:id="rId73"/>
    <p:sldId id="333" r:id="rId74"/>
    <p:sldId id="332" r:id="rId75"/>
    <p:sldId id="336" r:id="rId76"/>
    <p:sldId id="335" r:id="rId77"/>
    <p:sldId id="337" r:id="rId78"/>
    <p:sldId id="338" r:id="rId79"/>
    <p:sldId id="329" r:id="rId80"/>
    <p:sldId id="340" r:id="rId81"/>
    <p:sldId id="344" r:id="rId82"/>
    <p:sldId id="345" r:id="rId83"/>
    <p:sldId id="346" r:id="rId84"/>
    <p:sldId id="347" r:id="rId85"/>
    <p:sldId id="341" r:id="rId86"/>
    <p:sldId id="348" r:id="rId87"/>
    <p:sldId id="349" r:id="rId88"/>
    <p:sldId id="350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openxmlformats.org/officeDocument/2006/relationships/customXml" Target="../customXml/item2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9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18-Mar-21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Indexing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0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28600"/>
            <a:ext cx="7810500" cy="582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2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14563"/>
            <a:ext cx="734377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81363"/>
            <a:ext cx="74295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44196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6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9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00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26" y="2271097"/>
            <a:ext cx="68865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7" y="2765783"/>
            <a:ext cx="39243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7" y="3323893"/>
            <a:ext cx="57626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7" y="3894496"/>
            <a:ext cx="593407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3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89916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31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519113"/>
            <a:ext cx="779145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60" y="3802626"/>
            <a:ext cx="72771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" y="4800600"/>
            <a:ext cx="914154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5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9154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00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06"/>
            <a:ext cx="91440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76537"/>
            <a:ext cx="85344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1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7105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28043"/>
            <a:ext cx="76104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84" y="2286000"/>
            <a:ext cx="53149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84" y="2977792"/>
            <a:ext cx="59245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84" y="3318387"/>
            <a:ext cx="604837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84" y="3693549"/>
            <a:ext cx="79819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84" y="4817499"/>
            <a:ext cx="79724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5" y="5512824"/>
            <a:ext cx="79724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1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58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0" y="304800"/>
            <a:ext cx="7867650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3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0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5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533400"/>
            <a:ext cx="802957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1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461963"/>
            <a:ext cx="8029575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1424141"/>
            <a:ext cx="30861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55" y="2867025"/>
            <a:ext cx="29908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08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00050"/>
            <a:ext cx="7981950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6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6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798195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336026"/>
            <a:ext cx="776287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4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457200"/>
            <a:ext cx="7972425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00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599"/>
            <a:ext cx="797242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91000"/>
            <a:ext cx="521970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97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33" y="1952318"/>
            <a:ext cx="9153833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66527"/>
            <a:ext cx="899160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831" y="3048000"/>
            <a:ext cx="2438401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32" y="3075039"/>
            <a:ext cx="2352368" cy="2335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14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304800"/>
            <a:ext cx="79724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27372"/>
            <a:ext cx="53530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66750"/>
            <a:ext cx="798195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16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381000"/>
            <a:ext cx="79914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5" y="4016477"/>
            <a:ext cx="68484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470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1" y="457200"/>
            <a:ext cx="799147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81" y="3886200"/>
            <a:ext cx="68008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33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79914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" y="3962399"/>
            <a:ext cx="770572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59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02957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4800"/>
            <a:ext cx="76676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30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79724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69" y="3962400"/>
            <a:ext cx="74485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81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79248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952875"/>
            <a:ext cx="74961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87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0010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4038600"/>
            <a:ext cx="74295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12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38" y="685800"/>
            <a:ext cx="802957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7" y="4114800"/>
            <a:ext cx="780097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85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010525" cy="599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46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471488"/>
            <a:ext cx="7972425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36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495300"/>
            <a:ext cx="7934325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8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528638"/>
            <a:ext cx="7934325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393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257300"/>
            <a:ext cx="790575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3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528638"/>
            <a:ext cx="7896225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2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552450"/>
            <a:ext cx="7839075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81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90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2362200"/>
            <a:ext cx="26574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" y="2895600"/>
            <a:ext cx="288607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5" y="3288890"/>
            <a:ext cx="27908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5" y="3810000"/>
            <a:ext cx="41910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" y="4191000"/>
            <a:ext cx="31908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105400"/>
            <a:ext cx="75723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486400"/>
            <a:ext cx="76962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3" y="5943600"/>
            <a:ext cx="39338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3" y="6400800"/>
            <a:ext cx="21431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9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29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48"/>
            <a:ext cx="9144000" cy="684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4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5"/>
            <a:ext cx="9144000" cy="683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26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79724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66800"/>
            <a:ext cx="37909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28479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48" y="3394587"/>
            <a:ext cx="80295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7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010525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95" y="3733800"/>
            <a:ext cx="704850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25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61925"/>
            <a:ext cx="799147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65" y="3733800"/>
            <a:ext cx="685800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87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4" y="228600"/>
            <a:ext cx="802957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529590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491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5" y="457200"/>
            <a:ext cx="7991475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09" y="3962400"/>
            <a:ext cx="61055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799147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3962400"/>
            <a:ext cx="654367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56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"/>
            <a:ext cx="802005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7" y="3648075"/>
            <a:ext cx="6315075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8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5" y="304800"/>
            <a:ext cx="80010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80" y="3810000"/>
            <a:ext cx="69151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08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04800"/>
            <a:ext cx="800100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3808156"/>
            <a:ext cx="637222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56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457200"/>
            <a:ext cx="7972425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06" y="4038600"/>
            <a:ext cx="557212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89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38600"/>
            <a:ext cx="58674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7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10" y="381000"/>
            <a:ext cx="8001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68" y="3810000"/>
            <a:ext cx="635317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7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5" y="457200"/>
            <a:ext cx="80010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02" y="4191000"/>
            <a:ext cx="66103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83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34" y="609600"/>
            <a:ext cx="796290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14825"/>
            <a:ext cx="642937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80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04800"/>
            <a:ext cx="80010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3752850"/>
            <a:ext cx="68199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007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81000"/>
            <a:ext cx="8001000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76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4"/>
            <a:ext cx="9144000" cy="6850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424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304800"/>
            <a:ext cx="78771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962400"/>
            <a:ext cx="72390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18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27703"/>
            <a:ext cx="78486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0" y="3856703"/>
            <a:ext cx="709612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24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381000"/>
            <a:ext cx="789622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0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78200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" y="3725504"/>
            <a:ext cx="70770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3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497"/>
            <a:ext cx="9144000" cy="4372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9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38400"/>
            <a:ext cx="427672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8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3886200"/>
            <a:ext cx="78390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58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85344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07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86200"/>
            <a:ext cx="8915401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31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9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"/>
            <a:ext cx="89154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80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433388"/>
            <a:ext cx="7972425" cy="599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64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8" y="0"/>
            <a:ext cx="9144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257800"/>
            <a:ext cx="1523999" cy="148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0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428625"/>
            <a:ext cx="8020050" cy="60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74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77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524000"/>
            <a:ext cx="3981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990725"/>
            <a:ext cx="478155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2" y="2914650"/>
            <a:ext cx="63055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0" y="3429000"/>
            <a:ext cx="49911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" y="4191000"/>
            <a:ext cx="8436846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7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  <a:endParaRPr 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Hashing is an efficient technique to calculate the direct location of a data record on the disk without using index structure</a:t>
            </a:r>
          </a:p>
          <a:p>
            <a:pPr marL="0" indent="0" algn="just">
              <a:buNone/>
            </a:pPr>
            <a:r>
              <a:rPr lang="en-US" b="1" dirty="0" smtClean="0"/>
              <a:t>Hash organization:-</a:t>
            </a:r>
          </a:p>
          <a:p>
            <a:pPr marL="0" indent="0" algn="just">
              <a:buNone/>
            </a:pPr>
            <a:r>
              <a:rPr lang="en-US" b="1" dirty="0" smtClean="0"/>
              <a:t>     -  Bucket:- </a:t>
            </a:r>
            <a:r>
              <a:rPr lang="en-US" dirty="0" smtClean="0"/>
              <a:t>A hash file stores data in bucket is considered a unit of storage.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b="1" dirty="0" smtClean="0"/>
              <a:t>- Hash Function:- </a:t>
            </a:r>
            <a:r>
              <a:rPr lang="en-US" dirty="0" smtClean="0"/>
              <a:t>A hash function h, is mapping function that maps all the set of keys to the address where actual records are placed.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92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  <a:endParaRPr 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0800" y="2514600"/>
            <a:ext cx="2362200" cy="2133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19400" y="2971800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Hash Function</a:t>
            </a:r>
            <a:endParaRPr lang="en-US" sz="28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08953"/>
              </p:ext>
            </p:extLst>
          </p:nvPr>
        </p:nvGraphicFramePr>
        <p:xfrm>
          <a:off x="6705600" y="2209800"/>
          <a:ext cx="190500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500"/>
                <a:gridCol w="9525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Yug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Jeet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Yashik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Tanmay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Sahil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Aniket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Elbow Connector 7"/>
          <p:cNvCxnSpPr>
            <a:endCxn id="6" idx="1"/>
          </p:cNvCxnSpPr>
          <p:nvPr/>
        </p:nvCxnSpPr>
        <p:spPr>
          <a:xfrm>
            <a:off x="4953000" y="2971800"/>
            <a:ext cx="1752600" cy="535940"/>
          </a:xfrm>
          <a:prstGeom prst="bentConnector3">
            <a:avLst>
              <a:gd name="adj1" fmla="val 665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4" idx="3"/>
          </p:cNvCxnSpPr>
          <p:nvPr/>
        </p:nvCxnSpPr>
        <p:spPr>
          <a:xfrm flipV="1">
            <a:off x="4953000" y="3124200"/>
            <a:ext cx="1752600" cy="457200"/>
          </a:xfrm>
          <a:prstGeom prst="bentConnector3">
            <a:avLst>
              <a:gd name="adj1" fmla="val 48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4953000" y="3846830"/>
            <a:ext cx="1752600" cy="344170"/>
          </a:xfrm>
          <a:prstGeom prst="bentConnector3">
            <a:avLst>
              <a:gd name="adj1" fmla="val 768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29200" y="2667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058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29200" y="32120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29200" y="3810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021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3000" y="2895600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143000" y="3581400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43000" y="4267200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200" y="2754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Yashik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200" y="3364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Jeet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6200" y="4114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Tanmay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04800" y="5334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29200" y="5334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33400" y="46482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57800" y="45720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04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  <a:endParaRPr 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1) </a:t>
            </a:r>
            <a:r>
              <a:rPr lang="en-US" b="1" dirty="0"/>
              <a:t>S</a:t>
            </a:r>
            <a:r>
              <a:rPr lang="en-US" b="1" dirty="0" smtClean="0"/>
              <a:t>tatic Hashing :- </a:t>
            </a:r>
          </a:p>
          <a:p>
            <a:pPr marL="0" indent="0" algn="just">
              <a:buNone/>
            </a:pPr>
            <a:r>
              <a:rPr lang="en-US" dirty="0" smtClean="0"/>
              <a:t>         In static hashing, when a key value is provided, the hash function always computes the same address.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   If we want to generate address for a key using mod(5) hash function it always result in the same.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No. of data buckets in the memory for this static hashing remains constant.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6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  <a:endParaRPr 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Ex. Mod(4) has only 5 values.</a:t>
            </a:r>
          </a:p>
          <a:p>
            <a:pPr marL="0" indent="0">
              <a:buNone/>
            </a:pPr>
            <a:r>
              <a:rPr lang="en-US" dirty="0" smtClean="0"/>
              <a:t>2) </a:t>
            </a:r>
            <a:r>
              <a:rPr lang="en-US" b="1" dirty="0" smtClean="0"/>
              <a:t>Dynamic Hashing:-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   The drawback of static hashing is that it does not expand or shrink to dynamically as the size of the database grow or shrink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In Dynamic hashing data bucket grows or shrink (added or removed dynamically) as records increase or decrease.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  <a:endParaRPr 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 smtClean="0"/>
              <a:t>Extended Hashing :-</a:t>
            </a:r>
          </a:p>
          <a:p>
            <a:pPr lvl="1" algn="just">
              <a:buFontTx/>
              <a:buChar char="-"/>
            </a:pPr>
            <a:r>
              <a:rPr lang="en-US" dirty="0" smtClean="0"/>
              <a:t>It is a dynamic methods where in directories &amp; buckets are used to hash data. </a:t>
            </a:r>
            <a:endParaRPr lang="en-US" dirty="0"/>
          </a:p>
          <a:p>
            <a:pPr lvl="1" algn="just">
              <a:buFontTx/>
              <a:buChar char="-"/>
            </a:pPr>
            <a:r>
              <a:rPr lang="en-US" dirty="0" smtClean="0"/>
              <a:t>It is an flexible methods in which the hash function also experience dynamic change.</a:t>
            </a:r>
          </a:p>
          <a:p>
            <a:pPr marL="457200" lvl="1" indent="0">
              <a:buNone/>
            </a:pPr>
            <a:r>
              <a:rPr lang="en-US" b="1" dirty="0" smtClean="0"/>
              <a:t>Directories:-</a:t>
            </a:r>
          </a:p>
          <a:p>
            <a:pPr marL="457200" lvl="1" indent="0" algn="just">
              <a:buNone/>
            </a:pPr>
            <a:r>
              <a:rPr lang="en-US" dirty="0" smtClean="0"/>
              <a:t>The directories store address of the buckets in pointer and id is assigned to each directory, which may change each time when directory expansion take place.</a:t>
            </a:r>
          </a:p>
          <a:p>
            <a:pPr marL="457200" lvl="1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47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indexing and hashing</a:t>
            </a:r>
            <a:endParaRPr 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8686800" cy="5135563"/>
          </a:xfrm>
        </p:spPr>
      </p:pic>
    </p:spTree>
    <p:extLst>
      <p:ext uri="{BB962C8B-B14F-4D97-AF65-F5344CB8AC3E}">
        <p14:creationId xmlns:p14="http://schemas.microsoft.com/office/powerpoint/2010/main" val="143222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Bitmap Index</a:t>
            </a:r>
            <a:endParaRPr 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Bitmap index are feature of oracle.</a:t>
            </a:r>
          </a:p>
          <a:p>
            <a:pPr algn="just"/>
            <a:r>
              <a:rPr lang="en-US" dirty="0" smtClean="0"/>
              <a:t>In bitmap index oracle create bitmap for each unique value of single column.</a:t>
            </a:r>
          </a:p>
          <a:p>
            <a:pPr algn="just"/>
            <a:r>
              <a:rPr lang="en-US" dirty="0" smtClean="0"/>
              <a:t>Each bitmap contains a single bit (0 r 1) for every row in the table.</a:t>
            </a:r>
          </a:p>
          <a:p>
            <a:pPr algn="just"/>
            <a:r>
              <a:rPr lang="en-US" dirty="0" smtClean="0"/>
              <a:t>1 indicate that the row has value specified by the bitmap, and 0 indicate that it does not.</a:t>
            </a:r>
          </a:p>
          <a:p>
            <a:pPr algn="just"/>
            <a:r>
              <a:rPr lang="en-US" dirty="0" smtClean="0"/>
              <a:t>Oracle scans then bitmap to find row matching specified criteria.</a:t>
            </a:r>
          </a:p>
          <a:p>
            <a:pPr algn="just"/>
            <a:r>
              <a:rPr lang="en-US" dirty="0" smtClean="0"/>
              <a:t>Bitmap indexes are suitable for column with limited no. of distinct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Bitmap Index</a:t>
            </a:r>
            <a:endParaRPr 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057722"/>
              </p:ext>
            </p:extLst>
          </p:nvPr>
        </p:nvGraphicFramePr>
        <p:xfrm>
          <a:off x="1447800" y="1295400"/>
          <a:ext cx="6096000" cy="24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Roll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BE%</a:t>
                      </a:r>
                      <a:r>
                        <a:rPr lang="en-US" baseline="0" dirty="0" smtClean="0"/>
                        <a:t> _</a:t>
                      </a:r>
                      <a:r>
                        <a:rPr lang="en-US" dirty="0" smtClean="0"/>
                        <a:t>above_60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DL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Yashik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Mitali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Dhruvi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921641"/>
              </p:ext>
            </p:extLst>
          </p:nvPr>
        </p:nvGraphicFramePr>
        <p:xfrm>
          <a:off x="1143000" y="4204580"/>
          <a:ext cx="20574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700"/>
                <a:gridCol w="10287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Male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Female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62863"/>
              </p:ext>
            </p:extLst>
          </p:nvPr>
        </p:nvGraphicFramePr>
        <p:xfrm>
          <a:off x="3810000" y="4191000"/>
          <a:ext cx="20574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700"/>
                <a:gridCol w="10287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860062"/>
              </p:ext>
            </p:extLst>
          </p:nvPr>
        </p:nvGraphicFramePr>
        <p:xfrm>
          <a:off x="6477000" y="4191000"/>
          <a:ext cx="20574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700"/>
                <a:gridCol w="10287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2171700" y="3789680"/>
            <a:ext cx="1866900" cy="41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797205" y="3789680"/>
            <a:ext cx="838200" cy="40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0"/>
          </p:cNvCxnSpPr>
          <p:nvPr/>
        </p:nvCxnSpPr>
        <p:spPr>
          <a:xfrm>
            <a:off x="7010400" y="3796470"/>
            <a:ext cx="495300" cy="3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1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Bitmap Index</a:t>
            </a:r>
            <a:endParaRPr 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045854"/>
              </p:ext>
            </p:extLst>
          </p:nvPr>
        </p:nvGraphicFramePr>
        <p:xfrm>
          <a:off x="762000" y="2667000"/>
          <a:ext cx="10287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7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Male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926226"/>
              </p:ext>
            </p:extLst>
          </p:nvPr>
        </p:nvGraphicFramePr>
        <p:xfrm>
          <a:off x="3048000" y="2667000"/>
          <a:ext cx="10287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7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51463"/>
              </p:ext>
            </p:extLst>
          </p:nvPr>
        </p:nvGraphicFramePr>
        <p:xfrm>
          <a:off x="5334000" y="2681335"/>
          <a:ext cx="10287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7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1295400"/>
            <a:ext cx="7772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students where genders=‘M’ and BE%_above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 = ‘Yes’ and DL=‘Yes’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33600" y="360918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86250" y="359485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359485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91723"/>
              </p:ext>
            </p:extLst>
          </p:nvPr>
        </p:nvGraphicFramePr>
        <p:xfrm>
          <a:off x="7391400" y="2681335"/>
          <a:ext cx="10287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7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4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86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11704541F8E84EA84A9F606BB73739" ma:contentTypeVersion="11" ma:contentTypeDescription="Create a new document." ma:contentTypeScope="" ma:versionID="bc46ca5c7d87126849f0839327196045">
  <xsd:schema xmlns:xsd="http://www.w3.org/2001/XMLSchema" xmlns:xs="http://www.w3.org/2001/XMLSchema" xmlns:p="http://schemas.microsoft.com/office/2006/metadata/properties" xmlns:ns2="b43622cf-2622-4c40-824d-3a39e9c48ce7" xmlns:ns3="8661960c-d706-4c4a-94e1-f95b0952df97" targetNamespace="http://schemas.microsoft.com/office/2006/metadata/properties" ma:root="true" ma:fieldsID="6753711718c188ece4387a212e156d32" ns2:_="" ns3:_="">
    <xsd:import namespace="b43622cf-2622-4c40-824d-3a39e9c48ce7"/>
    <xsd:import namespace="8661960c-d706-4c4a-94e1-f95b0952df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622cf-2622-4c40-824d-3a39e9c48c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61960c-d706-4c4a-94e1-f95b0952df9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997CB6-D309-45C4-9443-24B2BBD636DE}"/>
</file>

<file path=customXml/itemProps2.xml><?xml version="1.0" encoding="utf-8"?>
<ds:datastoreItem xmlns:ds="http://schemas.openxmlformats.org/officeDocument/2006/customXml" ds:itemID="{79BBFE99-509B-4FBA-89B4-BF18C0D3EFB7}"/>
</file>

<file path=customXml/itemProps3.xml><?xml version="1.0" encoding="utf-8"?>
<ds:datastoreItem xmlns:ds="http://schemas.openxmlformats.org/officeDocument/2006/customXml" ds:itemID="{27225D5E-277D-49E8-B329-CA898896BB6E}"/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465</Words>
  <Application>Microsoft Office PowerPoint</Application>
  <PresentationFormat>On-screen Show (4:3)</PresentationFormat>
  <Paragraphs>150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Arial</vt:lpstr>
      <vt:lpstr>Calibri</vt:lpstr>
      <vt:lpstr>Times New Roman</vt:lpstr>
      <vt:lpstr>Office Theme</vt:lpstr>
      <vt:lpstr>Indexing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Hashing</vt:lpstr>
      <vt:lpstr>Hashing</vt:lpstr>
      <vt:lpstr>Hashing</vt:lpstr>
      <vt:lpstr>Hashing</vt:lpstr>
      <vt:lpstr>Hashing</vt:lpstr>
      <vt:lpstr>Difference between indexing and hashing</vt:lpstr>
      <vt:lpstr>Bitmap Index</vt:lpstr>
      <vt:lpstr>Bitmap Index</vt:lpstr>
      <vt:lpstr>Bitmap Index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</dc:title>
  <dc:creator>Administrator</dc:creator>
  <cp:lastModifiedBy>Resources</cp:lastModifiedBy>
  <cp:revision>157</cp:revision>
  <dcterms:created xsi:type="dcterms:W3CDTF">2006-08-16T00:00:00Z</dcterms:created>
  <dcterms:modified xsi:type="dcterms:W3CDTF">2021-03-18T08:16:24Z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0x010100B111704541F8E84EA84A9F606BB73739</vt:lpwstr>
  </property>
</Properties>
</file>